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318" r:id="rId2"/>
    <p:sldId id="316" r:id="rId3"/>
    <p:sldId id="313" r:id="rId4"/>
    <p:sldId id="327" r:id="rId5"/>
    <p:sldId id="333" r:id="rId6"/>
    <p:sldId id="326" r:id="rId7"/>
    <p:sldId id="320" r:id="rId8"/>
    <p:sldId id="329" r:id="rId9"/>
    <p:sldId id="315" r:id="rId10"/>
    <p:sldId id="330" r:id="rId11"/>
    <p:sldId id="334" r:id="rId12"/>
    <p:sldId id="332" r:id="rId13"/>
    <p:sldId id="317" r:id="rId14"/>
    <p:sldId id="259" r:id="rId15"/>
    <p:sldId id="319" r:id="rId16"/>
    <p:sldId id="323" r:id="rId17"/>
    <p:sldId id="321" r:id="rId18"/>
    <p:sldId id="322" r:id="rId19"/>
    <p:sldId id="324" r:id="rId20"/>
    <p:sldId id="331" r:id="rId21"/>
    <p:sldId id="32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3" autoAdjust="0"/>
    <p:restoredTop sz="94660"/>
  </p:normalViewPr>
  <p:slideViewPr>
    <p:cSldViewPr snapToGrid="0">
      <p:cViewPr varScale="1">
        <p:scale>
          <a:sx n="96" d="100"/>
          <a:sy n="96" d="100"/>
        </p:scale>
        <p:origin x="80" y="2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37E51-1A47-47B9-AEA9-BBF22F70A8EF}" type="datetimeFigureOut">
              <a:rPr lang="en-US" smtClean="0"/>
              <a:t>7/14/2024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F3F91A-5F56-4349-89EA-CB7C7F199100}" type="slidenum">
              <a:rPr lang="en-US" smtClean="0"/>
              <a:t>‹#›</a:t>
            </a:fld>
            <a:endParaRPr lang="en-US"/>
          </a:p>
        </p:txBody>
      </p:sp>
    </p:spTree>
    <p:extLst>
      <p:ext uri="{BB962C8B-B14F-4D97-AF65-F5344CB8AC3E}">
        <p14:creationId xmlns:p14="http://schemas.microsoft.com/office/powerpoint/2010/main" val="233409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316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0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87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213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7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135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23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45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1. United States: Home to leading tech companies like Intel, Nvidia, and AMD which are at the forefront of AI chip production.</a:t>
            </a:r>
          </a:p>
          <a:p>
            <a:r>
              <a:rPr lang="en-US" dirty="0"/>
              <a:t>2. Taiwan: Taiwan Semiconductor Manufacturing Company (TSMC) is one of the world's leading semiconductor companies.</a:t>
            </a:r>
          </a:p>
          <a:p>
            <a:r>
              <a:rPr lang="en-US" dirty="0"/>
              <a:t>3. South Korea: Companies like Samsung are key players in the semiconductor industry.</a:t>
            </a:r>
          </a:p>
          <a:p>
            <a:r>
              <a:rPr lang="en-US" dirty="0"/>
              <a:t>4. China: Despite certain restrictions, China is making strides in semiconductor production with companies like Huawei and SMIC.</a:t>
            </a:r>
          </a:p>
          <a:p>
            <a:r>
              <a:rPr lang="en-US" dirty="0"/>
              <a:t>5. Japan: Companies like Sony and Renesas are also involved in chip production.</a:t>
            </a:r>
          </a:p>
          <a:p>
            <a:endParaRPr lang="en-US" dirty="0"/>
          </a:p>
          <a:p>
            <a:endParaRPr lang="en-US" dirty="0"/>
          </a:p>
          <a:p>
            <a:r>
              <a:rPr lang="en-US" dirty="0"/>
              <a:t>1. **European Union** - EU countries are working together on AI through the European Commission's Coordinated Plan on AI.</a:t>
            </a:r>
          </a:p>
          <a:p>
            <a:endParaRPr lang="en-US" dirty="0"/>
          </a:p>
          <a:p>
            <a:r>
              <a:rPr lang="en-US" dirty="0"/>
              <a:t>2. **Nordic-Baltic region** - The Nordic-Baltic region has a common vision for the future of AI.</a:t>
            </a:r>
          </a:p>
          <a:p>
            <a:endParaRPr lang="en-US" dirty="0"/>
          </a:p>
          <a:p>
            <a:r>
              <a:rPr lang="en-US" dirty="0"/>
              <a:t>3. **Five Eyes alliance** - This intelligence alliance between the U.S., Canada, UK, Australia, and New Zealand may also collaborate on AI and AGI.</a:t>
            </a:r>
          </a:p>
          <a:p>
            <a:endParaRPr lang="en-US" dirty="0"/>
          </a:p>
          <a:p>
            <a:r>
              <a:rPr lang="en-US" dirty="0"/>
              <a:t>4. **Asia-Pacific Economic Cooperation (APEC)** - Some APEC countries like Japan, South Korea, Singapore, and China are leading in AI technology.</a:t>
            </a:r>
          </a:p>
          <a:p>
            <a:endParaRPr lang="en-US" dirty="0"/>
          </a:p>
          <a:p>
            <a:r>
              <a:rPr lang="en-US" dirty="0"/>
              <a:t>5. **BRICS nations** - Brazil, Russia, India, China, and South Africa share knowledge and technology, potentially including AI and AGI.</a:t>
            </a:r>
          </a:p>
          <a:p>
            <a:endParaRPr lang="en-US" dirty="0"/>
          </a:p>
          <a:p>
            <a:r>
              <a:rPr lang="en-US" dirty="0"/>
              <a:t>6. **Gulf Cooperation Council** - Middle Eastern countries like Saudi Arabia and the UAE are investing heavily in AI.</a:t>
            </a:r>
          </a:p>
          <a:p>
            <a:endParaRPr lang="en-US" dirty="0"/>
          </a:p>
          <a:p>
            <a:r>
              <a:rPr lang="en-US" dirty="0"/>
              <a:t>In the United States, there is the Algorithmic Accountability Act, proposed in 2019, which aims to hold businesses accountable for their use of automated decision systems, including machine learning, that result in discriminatory practices or other harms.</a:t>
            </a:r>
          </a:p>
          <a:p>
            <a:endParaRPr lang="en-US" dirty="0"/>
          </a:p>
          <a:p>
            <a:r>
              <a:rPr lang="en-US" dirty="0"/>
              <a:t>In Europe, the European Commission has proposed the first-ever legal framework on AI, known as the Artificial Intelligence Act, which focuses on the transparency, predictability, and accountability of AI systems. It also includes provisions for fines for non-compliance.</a:t>
            </a:r>
          </a:p>
          <a:p>
            <a:endParaRPr lang="en-US" dirty="0"/>
          </a:p>
          <a:p>
            <a:r>
              <a:rPr lang="en-US" dirty="0"/>
              <a:t>In the UK, there isn't specific legislation for AI ethics yet, but the House of Lords has published a report "AI in the UK: ready, willing and able?" which calls for an AI Code based on principles of understanding, fairness, transparency, and accountability. The UK government also established the Centre for Data Ethics and Innovation (CDEI) to advise on the governance of AI and other data-driven technologies.</a:t>
            </a:r>
          </a:p>
        </p:txBody>
      </p:sp>
      <p:sp>
        <p:nvSpPr>
          <p:cNvPr id="4" name="Slide Number Placeholder 3"/>
          <p:cNvSpPr>
            <a:spLocks noGrp="1"/>
          </p:cNvSpPr>
          <p:nvPr>
            <p:ph type="sldNum" sz="quarter" idx="5"/>
          </p:nvPr>
        </p:nvSpPr>
        <p:spPr/>
        <p:txBody>
          <a:bodyPr/>
          <a:lstStyle/>
          <a:p>
            <a:fld id="{54F3F91A-5F56-4349-89EA-CB7C7F199100}" type="slidenum">
              <a:rPr lang="en-US" smtClean="0"/>
              <a:t>12</a:t>
            </a:fld>
            <a:endParaRPr lang="en-US"/>
          </a:p>
        </p:txBody>
      </p:sp>
    </p:spTree>
    <p:extLst>
      <p:ext uri="{BB962C8B-B14F-4D97-AF65-F5344CB8AC3E}">
        <p14:creationId xmlns:p14="http://schemas.microsoft.com/office/powerpoint/2010/main" val="1402757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2524-29A0-8ABB-4362-C203806BE1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777A72-45FD-117F-A742-D0D7AA97D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FA9341-EF53-EC29-9AE1-47D5CD3B6B96}"/>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C4DEBF08-28F7-A56F-860E-D20C61E95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0051-7AF0-B445-E762-1941137854F8}"/>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624136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6925F-FFE4-1BC0-F8B5-BC8A51FDE6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05591A-EBCB-8EFB-5283-CDF1FFBA89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5FC15-28FA-FFDC-FD70-67D76ADBD21E}"/>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F0726B8F-061D-3414-BB6A-F4735F3CF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627FC-5148-A663-5B65-7A0AC4D25A5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942240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FAFDC0-309B-89BE-2233-0BAD38906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1A4A01-FF25-3EDA-4FCB-3E13FE238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6D45-5C1D-FDAF-F9D7-BC0886F09E3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23760188-1B5E-2DEF-3DB5-6B73D74CF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ADA7F-235C-3746-B654-E5E41F097B8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94940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0"/>
        <p:cNvGrpSpPr/>
        <p:nvPr/>
      </p:nvGrpSpPr>
      <p:grpSpPr>
        <a:xfrm>
          <a:off x="0" y="0"/>
          <a:ext cx="0" cy="0"/>
          <a:chOff x="0" y="0"/>
          <a:chExt cx="0" cy="0"/>
        </a:xfrm>
      </p:grpSpPr>
      <p:sp>
        <p:nvSpPr>
          <p:cNvPr id="82" name="Google Shape;82;p15"/>
          <p:cNvSpPr txBox="1">
            <a:spLocks noGrp="1"/>
          </p:cNvSpPr>
          <p:nvPr>
            <p:ph type="title"/>
          </p:nvPr>
        </p:nvSpPr>
        <p:spPr>
          <a:xfrm>
            <a:off x="960000" y="1458133"/>
            <a:ext cx="4692800" cy="221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960000" y="4063400"/>
            <a:ext cx="46928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6950400" y="1458133"/>
            <a:ext cx="5241600" cy="5434400"/>
          </a:xfrm>
          <a:prstGeom prst="rect">
            <a:avLst/>
          </a:prstGeom>
          <a:noFill/>
          <a:ln>
            <a:noFill/>
          </a:ln>
        </p:spPr>
      </p:sp>
    </p:spTree>
    <p:extLst>
      <p:ext uri="{BB962C8B-B14F-4D97-AF65-F5344CB8AC3E}">
        <p14:creationId xmlns:p14="http://schemas.microsoft.com/office/powerpoint/2010/main" val="992397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BD63-4222-E4DA-8C65-97E292527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F98E6-B158-E8BF-A76E-7867E057A8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4E7E-E7B8-EFDD-040B-1072739F1EB1}"/>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4CBEF601-18C4-375D-3A3E-20A5F6593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A7A74-24D3-F339-4CF8-87A4E1B38506}"/>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58534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0E2-A84D-F247-66F6-F726F5AEC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52AB3-F428-D007-702A-74A0E07B76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17993F-7DF8-8827-8D61-9DB7BE7E4524}"/>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58D3168F-9A3B-1EDD-C10A-67B417685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799B-A3D3-085F-32B4-5AE403595E93}"/>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0572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52D7-09BB-D367-0423-C29FAB168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BD9C9B-526B-D792-F4DD-03B5371E14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10989E-B5B9-8FC7-94BD-95708AEE04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3D34EC-DBBB-028E-2C40-AAE39355D4DA}"/>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F2316149-7D02-6A40-54A3-5246D49162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D2D9-C8EF-CC2D-736F-D97C035373C7}"/>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110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03A0-9088-DC3B-1E62-38583B18C1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272BB7-B0A2-9A52-91CF-7D4F3A602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BC1D6-9511-11F2-7D2F-4C7BB0394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3E1096-553E-66F1-3FF7-ADD8871BA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361D0D-1AFC-0E7E-19E6-B5AF65DEBD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1E70E5-A3F1-149B-D309-B875820FC02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8" name="Footer Placeholder 7">
            <a:extLst>
              <a:ext uri="{FF2B5EF4-FFF2-40B4-BE49-F238E27FC236}">
                <a16:creationId xmlns:a16="http://schemas.microsoft.com/office/drawing/2014/main" id="{5DCA1B28-A0A5-3811-1A7F-9805FAF105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B50F2-A86B-CC2E-5B26-4CD7F15464A0}"/>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527653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55DE-A539-944C-A5C3-DC76CE5BB1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F7C07C-D1FE-E34F-4671-C3850B217317}"/>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4" name="Footer Placeholder 3">
            <a:extLst>
              <a:ext uri="{FF2B5EF4-FFF2-40B4-BE49-F238E27FC236}">
                <a16:creationId xmlns:a16="http://schemas.microsoft.com/office/drawing/2014/main" id="{56E88940-184E-F9A9-F833-C231BC4E75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AD8648-4091-2733-B3BC-A2099F9DE851}"/>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1431170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7C63D6-6339-D112-6660-56E20596CE39}"/>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3" name="Footer Placeholder 2">
            <a:extLst>
              <a:ext uri="{FF2B5EF4-FFF2-40B4-BE49-F238E27FC236}">
                <a16:creationId xmlns:a16="http://schemas.microsoft.com/office/drawing/2014/main" id="{57597212-2B59-98EF-347E-B39C8D723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279B55-2EB0-5207-D837-BCE7B4360F09}"/>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589065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8AFA4-2454-E8BC-EB6E-FB086771D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305157-B0E2-C301-D388-65C0D14A17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83F79C-6768-EE69-E893-27CCF931B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C37C-AF3D-2D69-DAE6-C21CA9523B77}"/>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EA383D57-7A35-ED22-8AAA-6D019B8655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7A9E1-05B5-9EAE-F0B2-73C5C3A6B95F}"/>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014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4BEA-A322-3DAA-2849-E99877A34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960B63-E7CB-E073-5E6A-D9F125E178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E88614-BF57-323B-0D7F-E9152F0DA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AE05-A645-4B16-0743-BB89143E5CD1}"/>
              </a:ext>
            </a:extLst>
          </p:cNvPr>
          <p:cNvSpPr>
            <a:spLocks noGrp="1"/>
          </p:cNvSpPr>
          <p:nvPr>
            <p:ph type="dt" sz="half" idx="10"/>
          </p:nvPr>
        </p:nvSpPr>
        <p:spPr/>
        <p:txBody>
          <a:bodyPr/>
          <a:lstStyle/>
          <a:p>
            <a:fld id="{F86DC87D-A515-4174-AA99-99C9CFA684DA}" type="datetimeFigureOut">
              <a:rPr lang="en-US" smtClean="0"/>
              <a:t>7/14/2024</a:t>
            </a:fld>
            <a:endParaRPr lang="en-US"/>
          </a:p>
        </p:txBody>
      </p:sp>
      <p:sp>
        <p:nvSpPr>
          <p:cNvPr id="6" name="Footer Placeholder 5">
            <a:extLst>
              <a:ext uri="{FF2B5EF4-FFF2-40B4-BE49-F238E27FC236}">
                <a16:creationId xmlns:a16="http://schemas.microsoft.com/office/drawing/2014/main" id="{4998E01C-7541-6B06-91CE-EDA6C7108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44649C-669D-1006-BBAE-AA2E52B044EB}"/>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7093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0C48C5-3D09-9AC9-8482-409E845295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DF4922-C66F-8AC4-D8E4-17A2E86FB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C3EDF-0612-D32C-1FED-0ED8CE47B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DC87D-A515-4174-AA99-99C9CFA684DA}" type="datetimeFigureOut">
              <a:rPr lang="en-US" smtClean="0"/>
              <a:t>7/14/2024</a:t>
            </a:fld>
            <a:endParaRPr lang="en-US"/>
          </a:p>
        </p:txBody>
      </p:sp>
      <p:sp>
        <p:nvSpPr>
          <p:cNvPr id="5" name="Footer Placeholder 4">
            <a:extLst>
              <a:ext uri="{FF2B5EF4-FFF2-40B4-BE49-F238E27FC236}">
                <a16:creationId xmlns:a16="http://schemas.microsoft.com/office/drawing/2014/main" id="{B4584EC0-3B94-6177-B86F-D65FED15A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6D73A9-A2D7-87BC-B1DD-B5FB63F2E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4CC0A0-B86E-45DB-A5CC-46A1C78FA262}" type="slidenum">
              <a:rPr lang="en-US" smtClean="0"/>
              <a:t>‹#›</a:t>
            </a:fld>
            <a:endParaRPr lang="en-US"/>
          </a:p>
        </p:txBody>
      </p:sp>
    </p:spTree>
    <p:extLst>
      <p:ext uri="{BB962C8B-B14F-4D97-AF65-F5344CB8AC3E}">
        <p14:creationId xmlns:p14="http://schemas.microsoft.com/office/powerpoint/2010/main" val="8164179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B97E65-E49D-5CFE-DE2B-D5CF701980D3}"/>
              </a:ext>
            </a:extLst>
          </p:cNvPr>
          <p:cNvSpPr>
            <a:spLocks noGrp="1"/>
          </p:cNvSpPr>
          <p:nvPr>
            <p:ph type="ctrTitle"/>
          </p:nvPr>
        </p:nvSpPr>
        <p:spPr>
          <a:xfrm>
            <a:off x="1524000" y="1122363"/>
            <a:ext cx="9144000" cy="2848220"/>
          </a:xfrm>
        </p:spPr>
        <p:txBody>
          <a:bodyPr/>
          <a:lstStyle/>
          <a:p>
            <a:r>
              <a:rPr lang="en-US" dirty="0">
                <a:latin typeface="Arial" panose="020B0604020202020204" pitchFamily="34" charset="0"/>
                <a:cs typeface="Arial" panose="020B0604020202020204" pitchFamily="34" charset="0"/>
              </a:rPr>
              <a:t>Robodog</a:t>
            </a:r>
          </a:p>
        </p:txBody>
      </p:sp>
    </p:spTree>
    <p:extLst>
      <p:ext uri="{BB962C8B-B14F-4D97-AF65-F5344CB8AC3E}">
        <p14:creationId xmlns:p14="http://schemas.microsoft.com/office/powerpoint/2010/main" val="1847471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1505374892"/>
              </p:ext>
            </p:extLst>
          </p:nvPr>
        </p:nvGraphicFramePr>
        <p:xfrm>
          <a:off x="141150" y="719666"/>
          <a:ext cx="11825830" cy="45720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2400" dirty="0"/>
                        <a:t>Level</a:t>
                      </a:r>
                    </a:p>
                  </a:txBody>
                  <a:tcPr/>
                </a:tc>
                <a:tc>
                  <a:txBody>
                    <a:bodyPr/>
                    <a:lstStyle/>
                    <a:p>
                      <a:r>
                        <a:rPr lang="en-US" sz="2400" dirty="0"/>
                        <a:t>Type</a:t>
                      </a:r>
                    </a:p>
                  </a:txBody>
                  <a:tcPr/>
                </a:tc>
                <a:tc>
                  <a:txBody>
                    <a:bodyPr/>
                    <a:lstStyle/>
                    <a:p>
                      <a:r>
                        <a:rPr lang="en-US" sz="2400" dirty="0"/>
                        <a:t>Description</a:t>
                      </a:r>
                    </a:p>
                  </a:txBody>
                  <a:tcPr/>
                </a:tc>
                <a:extLst>
                  <a:ext uri="{0D108BD9-81ED-4DB2-BD59-A6C34878D82A}">
                    <a16:rowId xmlns:a16="http://schemas.microsoft.com/office/drawing/2014/main" val="2507975470"/>
                  </a:ext>
                </a:extLst>
              </a:tr>
              <a:tr h="370840">
                <a:tc>
                  <a:txBody>
                    <a:bodyPr/>
                    <a:lstStyle/>
                    <a:p>
                      <a:pPr algn="ctr"/>
                      <a:r>
                        <a:rPr lang="en-US" sz="2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Chatbots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with natural conversation language abilities</a:t>
                      </a:r>
                    </a:p>
                  </a:txBody>
                  <a:tcPr/>
                </a:tc>
                <a:extLst>
                  <a:ext uri="{0D108BD9-81ED-4DB2-BD59-A6C34878D82A}">
                    <a16:rowId xmlns:a16="http://schemas.microsoft.com/office/drawing/2014/main" val="3973367383"/>
                  </a:ext>
                </a:extLst>
              </a:tr>
              <a:tr h="370840">
                <a:tc>
                  <a:txBody>
                    <a:bodyPr/>
                    <a:lstStyle/>
                    <a:p>
                      <a:pPr algn="ctr"/>
                      <a:r>
                        <a:rPr lang="en-US" sz="2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Reasoners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AIs with human-levels of problem-solving across a broad range of topics</a:t>
                      </a:r>
                    </a:p>
                  </a:txBody>
                  <a:tcPr/>
                </a:tc>
                <a:extLst>
                  <a:ext uri="{0D108BD9-81ED-4DB2-BD59-A6C34878D82A}">
                    <a16:rowId xmlns:a16="http://schemas.microsoft.com/office/drawing/2014/main" val="780240451"/>
                  </a:ext>
                </a:extLst>
              </a:tr>
              <a:tr h="370840">
                <a:tc>
                  <a:txBody>
                    <a:bodyPr/>
                    <a:lstStyle/>
                    <a:p>
                      <a:pPr algn="ctr"/>
                      <a:r>
                        <a:rPr lang="en-US" sz="24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Agents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entities capable of autonomously making decisions and carrying out tasks either independently or based on human guidance. </a:t>
                      </a:r>
                    </a:p>
                  </a:txBody>
                  <a:tcPr/>
                </a:tc>
                <a:extLst>
                  <a:ext uri="{0D108BD9-81ED-4DB2-BD59-A6C34878D82A}">
                    <a16:rowId xmlns:a16="http://schemas.microsoft.com/office/drawing/2014/main" val="1458111790"/>
                  </a:ext>
                </a:extLst>
              </a:tr>
              <a:tr h="370840">
                <a:tc>
                  <a:txBody>
                    <a:bodyPr/>
                    <a:lstStyle/>
                    <a:p>
                      <a:pPr algn="ctr"/>
                      <a:r>
                        <a:rPr lang="en-US" sz="2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Innovators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can aid in the invention of new ideas and contribute to human knowledge</a:t>
                      </a:r>
                    </a:p>
                  </a:txBody>
                  <a:tcPr/>
                </a:tc>
                <a:extLst>
                  <a:ext uri="{0D108BD9-81ED-4DB2-BD59-A6C34878D82A}">
                    <a16:rowId xmlns:a16="http://schemas.microsoft.com/office/drawing/2014/main" val="4279643934"/>
                  </a:ext>
                </a:extLst>
              </a:tr>
              <a:tr h="370840">
                <a:tc>
                  <a:txBody>
                    <a:bodyPr/>
                    <a:lstStyle/>
                    <a:p>
                      <a:pPr algn="ctr"/>
                      <a:r>
                        <a:rPr lang="en-US" sz="2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Organizations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is capable of doing all of the work of an organization independently</a:t>
                      </a:r>
                    </a:p>
                  </a:txBody>
                  <a:tcPr/>
                </a:tc>
                <a:extLst>
                  <a:ext uri="{0D108BD9-81ED-4DB2-BD59-A6C34878D82A}">
                    <a16:rowId xmlns:a16="http://schemas.microsoft.com/office/drawing/2014/main" val="220774963"/>
                  </a:ext>
                </a:extLst>
              </a:tr>
            </a:tbl>
          </a:graphicData>
        </a:graphic>
      </p:graphicFrame>
    </p:spTree>
    <p:extLst>
      <p:ext uri="{BB962C8B-B14F-4D97-AF65-F5344CB8AC3E}">
        <p14:creationId xmlns:p14="http://schemas.microsoft.com/office/powerpoint/2010/main" val="1067654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64754-E82E-A66D-D3E5-84C37BA05E22}"/>
              </a:ext>
            </a:extLst>
          </p:cNvPr>
          <p:cNvSpPr>
            <a:spLocks noGrp="1"/>
          </p:cNvSpPr>
          <p:nvPr>
            <p:ph type="title"/>
          </p:nvPr>
        </p:nvSpPr>
        <p:spPr>
          <a:xfrm>
            <a:off x="838200" y="145774"/>
            <a:ext cx="10515600" cy="880579"/>
          </a:xfrm>
        </p:spPr>
        <p:txBody>
          <a:bodyPr/>
          <a:lstStyle/>
          <a:p>
            <a:r>
              <a:rPr lang="en-US" dirty="0"/>
              <a:t>CPU vs GPU</a:t>
            </a:r>
          </a:p>
        </p:txBody>
      </p:sp>
      <p:pic>
        <p:nvPicPr>
          <p:cNvPr id="4" name="Picture 3">
            <a:extLst>
              <a:ext uri="{FF2B5EF4-FFF2-40B4-BE49-F238E27FC236}">
                <a16:creationId xmlns:a16="http://schemas.microsoft.com/office/drawing/2014/main" id="{27F9378D-F9F2-FF5A-9EE4-EDA17F16CC5C}"/>
              </a:ext>
            </a:extLst>
          </p:cNvPr>
          <p:cNvPicPr>
            <a:picLocks noChangeAspect="1"/>
          </p:cNvPicPr>
          <p:nvPr/>
        </p:nvPicPr>
        <p:blipFill>
          <a:blip r:embed="rId2"/>
          <a:stretch>
            <a:fillRect/>
          </a:stretch>
        </p:blipFill>
        <p:spPr>
          <a:xfrm>
            <a:off x="4781947" y="675440"/>
            <a:ext cx="6445598" cy="6036786"/>
          </a:xfrm>
          <a:prstGeom prst="rect">
            <a:avLst/>
          </a:prstGeom>
        </p:spPr>
      </p:pic>
      <p:pic>
        <p:nvPicPr>
          <p:cNvPr id="2050" name="Picture 2" descr="Powet Robots: Silent Running - POWET.TV: Games, Comics, TV, Movies, and ...">
            <a:extLst>
              <a:ext uri="{FF2B5EF4-FFF2-40B4-BE49-F238E27FC236}">
                <a16:creationId xmlns:a16="http://schemas.microsoft.com/office/drawing/2014/main" id="{D24E9CF1-D5E9-02CE-D991-E3EDBDF808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855" y="4426226"/>
            <a:ext cx="4221376" cy="2375452"/>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347;p49">
            <a:extLst>
              <a:ext uri="{FF2B5EF4-FFF2-40B4-BE49-F238E27FC236}">
                <a16:creationId xmlns:a16="http://schemas.microsoft.com/office/drawing/2014/main" id="{0FEC48D1-137F-C9D4-4571-1BA32E5DC43F}"/>
              </a:ext>
            </a:extLst>
          </p:cNvPr>
          <p:cNvSpPr txBox="1">
            <a:spLocks/>
          </p:cNvSpPr>
          <p:nvPr/>
        </p:nvSpPr>
        <p:spPr>
          <a:xfrm>
            <a:off x="-28103" y="877746"/>
            <a:ext cx="4655692" cy="3475593"/>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03195" indent="0">
              <a:buFont typeface="Arial" panose="020B0604020202020204" pitchFamily="34" charset="0"/>
              <a:buNone/>
            </a:pPr>
            <a:r>
              <a:rPr lang="en-US" sz="1800" dirty="0">
                <a:latin typeface="Arial" panose="020B0604020202020204" pitchFamily="34" charset="0"/>
                <a:cs typeface="Arial" panose="020B0604020202020204" pitchFamily="34" charset="0"/>
              </a:rPr>
              <a:t>In computer technology, traditional processors use integrated circuits made up of transistors that perform logical and arithmetic operations sequentially. These processors are typically designed to execute instructions in a linear fashion, following a predetermined set of rules. On the other hand, AI/AGI applications require more advanced and specialized chip technology to handle complex algorithms and massive amounts of data simultaneously.?</a:t>
            </a:r>
          </a:p>
        </p:txBody>
      </p:sp>
    </p:spTree>
    <p:extLst>
      <p:ext uri="{BB962C8B-B14F-4D97-AF65-F5344CB8AC3E}">
        <p14:creationId xmlns:p14="http://schemas.microsoft.com/office/powerpoint/2010/main" val="224529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4627232" cy="1896306"/>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Tech Diplomacy Impact on AI / AGI NHI Progress</a:t>
            </a:r>
            <a:endParaRPr lang="en-US" dirty="0"/>
          </a:p>
        </p:txBody>
      </p:sp>
      <p:pic>
        <p:nvPicPr>
          <p:cNvPr id="8194" name="Picture 2">
            <a:extLst>
              <a:ext uri="{FF2B5EF4-FFF2-40B4-BE49-F238E27FC236}">
                <a16:creationId xmlns:a16="http://schemas.microsoft.com/office/drawing/2014/main" id="{CD4F77D9-E519-CAA9-CF4E-1A0B487B2C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012" y="4790465"/>
            <a:ext cx="3669874" cy="206753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CB61079-FA24-BE8F-CD7C-502EA1C6156C}"/>
              </a:ext>
            </a:extLst>
          </p:cNvPr>
          <p:cNvPicPr>
            <a:picLocks noChangeAspect="1"/>
          </p:cNvPicPr>
          <p:nvPr/>
        </p:nvPicPr>
        <p:blipFill>
          <a:blip r:embed="rId4"/>
          <a:stretch>
            <a:fillRect/>
          </a:stretch>
        </p:blipFill>
        <p:spPr>
          <a:xfrm>
            <a:off x="4431909" y="0"/>
            <a:ext cx="7760091" cy="6858000"/>
          </a:xfrm>
          <a:prstGeom prst="rect">
            <a:avLst/>
          </a:prstGeom>
        </p:spPr>
      </p:pic>
      <p:sp>
        <p:nvSpPr>
          <p:cNvPr id="13" name="Google Shape;278;p43">
            <a:extLst>
              <a:ext uri="{FF2B5EF4-FFF2-40B4-BE49-F238E27FC236}">
                <a16:creationId xmlns:a16="http://schemas.microsoft.com/office/drawing/2014/main" id="{413F233F-D5B7-C89B-AB63-FEAF03BAFEFF}"/>
              </a:ext>
            </a:extLst>
          </p:cNvPr>
          <p:cNvSpPr txBox="1">
            <a:spLocks/>
          </p:cNvSpPr>
          <p:nvPr/>
        </p:nvSpPr>
        <p:spPr>
          <a:xfrm>
            <a:off x="-30155" y="1595596"/>
            <a:ext cx="4627232" cy="1566653"/>
          </a:xfrm>
          <a:prstGeom prst="rect">
            <a:avLst/>
          </a:prstGeom>
        </p:spPr>
        <p:txBody>
          <a:bodyPr spcFirstLastPara="1" vert="horz" wrap="square" lIns="121900" tIns="121900" rIns="121900" bIns="12190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Arial" panose="020B0604020202020204" pitchFamily="34" charset="0"/>
                <a:cs typeface="Arial" panose="020B0604020202020204" pitchFamily="34" charset="0"/>
              </a:rPr>
              <a:t>Tech diplomacy is a framework that </a:t>
            </a:r>
            <a:r>
              <a:rPr lang="en-US" sz="1800" dirty="0" err="1">
                <a:latin typeface="Arial" panose="020B0604020202020204" pitchFamily="34" charset="0"/>
                <a:cs typeface="Arial" panose="020B0604020202020204" pitchFamily="34" charset="0"/>
              </a:rPr>
              <a:t>recognises</a:t>
            </a:r>
            <a:r>
              <a:rPr lang="en-US" sz="1800" dirty="0">
                <a:latin typeface="Arial" panose="020B0604020202020204" pitchFamily="34" charset="0"/>
                <a:cs typeface="Arial" panose="020B0604020202020204" pitchFamily="34" charset="0"/>
              </a:rPr>
              <a:t> the growing influence of technology, particularly AI and AGI, in the global arena. </a:t>
            </a:r>
          </a:p>
          <a:p>
            <a:pPr marL="0" indent="0">
              <a:buNone/>
            </a:pPr>
            <a:endParaRPr lang="en-US" sz="1800" dirty="0">
              <a:latin typeface="Arial" panose="020B0604020202020204" pitchFamily="34" charset="0"/>
              <a:cs typeface="Arial" panose="020B0604020202020204" pitchFamily="34" charset="0"/>
            </a:endParaRPr>
          </a:p>
          <a:p>
            <a:pPr marL="0" indent="0">
              <a:buNone/>
            </a:pPr>
            <a:r>
              <a:rPr lang="en-US" sz="1800" dirty="0">
                <a:latin typeface="Arial" panose="020B0604020202020204" pitchFamily="34" charset="0"/>
                <a:cs typeface="Arial" panose="020B0604020202020204" pitchFamily="34" charset="0"/>
              </a:rPr>
              <a:t>It acknowledges that tech companies, especially those pioneering in AI/AGI technologies, have become powerful entities that can impact economies, societies, and, by extension, international relations. </a:t>
            </a:r>
          </a:p>
        </p:txBody>
      </p:sp>
    </p:spTree>
    <p:extLst>
      <p:ext uri="{BB962C8B-B14F-4D97-AF65-F5344CB8AC3E}">
        <p14:creationId xmlns:p14="http://schemas.microsoft.com/office/powerpoint/2010/main" val="3741119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Robodog</a:t>
            </a:r>
            <a:endParaRPr lang="en-US"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51FF3874-D56E-CDE2-0056-01E84D4E6F03}"/>
              </a:ext>
            </a:extLst>
          </p:cNvPr>
          <p:cNvSpPr>
            <a:spLocks noGrp="1"/>
          </p:cNvSpPr>
          <p:nvPr>
            <p:ph type="body" idx="1"/>
          </p:nvPr>
        </p:nvSpPr>
        <p:spPr/>
        <p:txBody>
          <a:bodyPr/>
          <a:lstStyle/>
          <a:p>
            <a:r>
              <a:rPr lang="en-US" dirty="0">
                <a:effectLst/>
              </a:rPr>
              <a:t>A comprehensive and portable tool designed to tokenize knowledge artefacts and interact with large </a:t>
            </a:r>
            <a:r>
              <a:rPr lang="en-US" dirty="0">
                <a:effectLst/>
                <a:latin typeface="Arial" panose="020B0604020202020204" pitchFamily="34" charset="0"/>
                <a:cs typeface="Arial" panose="020B0604020202020204" pitchFamily="34" charset="0"/>
              </a:rPr>
              <a:t>language</a:t>
            </a:r>
            <a:r>
              <a:rPr lang="en-US" dirty="0">
                <a:effectLst/>
              </a:rPr>
              <a:t> models (LLMs)</a:t>
            </a:r>
          </a:p>
        </p:txBody>
      </p:sp>
    </p:spTree>
    <p:extLst>
      <p:ext uri="{BB962C8B-B14F-4D97-AF65-F5344CB8AC3E}">
        <p14:creationId xmlns:p14="http://schemas.microsoft.com/office/powerpoint/2010/main" val="535558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0" y="0"/>
            <a:ext cx="8142285" cy="980267"/>
          </a:xfrm>
          <a:prstGeom prst="rect">
            <a:avLst/>
          </a:prstGeom>
        </p:spPr>
        <p:txBody>
          <a:bodyPr spcFirstLastPara="1" vert="horz" wrap="square" lIns="121900" tIns="121900" rIns="121900" bIns="121900" rtlCol="0" anchor="b" anchorCtr="0">
            <a:noAutofit/>
          </a:bodyPr>
          <a:lstStyle/>
          <a:p>
            <a:r>
              <a:rPr lang="en-US" b="1" dirty="0"/>
              <a:t>Why Create Robodog</a:t>
            </a:r>
            <a:endParaRPr dirty="0"/>
          </a:p>
        </p:txBody>
      </p:sp>
      <p:sp>
        <p:nvSpPr>
          <p:cNvPr id="278" name="Google Shape;278;p43"/>
          <p:cNvSpPr txBox="1">
            <a:spLocks noGrp="1"/>
          </p:cNvSpPr>
          <p:nvPr>
            <p:ph type="subTitle" idx="1"/>
          </p:nvPr>
        </p:nvSpPr>
        <p:spPr>
          <a:xfrm>
            <a:off x="0" y="980267"/>
            <a:ext cx="6953121" cy="5297795"/>
          </a:xfrm>
          <a:prstGeom prst="rect">
            <a:avLst/>
          </a:prstGeom>
        </p:spPr>
        <p:txBody>
          <a:bodyPr spcFirstLastPara="1" vert="horz" wrap="square" lIns="121900" tIns="121900" rIns="121900" bIns="121900" rtlCol="0" anchor="t" anchorCtr="0">
            <a:noAutofit/>
          </a:bodyPr>
          <a:lstStyle/>
          <a:p>
            <a:pPr marL="0"/>
            <a:r>
              <a:rPr lang="en-US" sz="2400" dirty="0">
                <a:latin typeface="Arial" panose="020B0604020202020204" pitchFamily="34" charset="0"/>
                <a:cs typeface="Arial" panose="020B0604020202020204" pitchFamily="34" charset="0"/>
              </a:rPr>
              <a:t>A pre-trained transformer-based model is </a:t>
            </a:r>
            <a:r>
              <a:rPr lang="en-US" sz="2400" b="1" dirty="0">
                <a:latin typeface="Arial" panose="020B0604020202020204" pitchFamily="34" charset="0"/>
                <a:cs typeface="Arial" panose="020B0604020202020204" pitchFamily="34" charset="0"/>
              </a:rPr>
              <a:t>trained on the Internet</a:t>
            </a:r>
            <a:r>
              <a:rPr lang="en-US" sz="2400" dirty="0">
                <a:latin typeface="Arial" panose="020B0604020202020204" pitchFamily="34" charset="0"/>
                <a:cs typeface="Arial" panose="020B0604020202020204" pitchFamily="34" charset="0"/>
              </a:rPr>
              <a:t> and third-party providers license data. </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These models are useful curiosities. They are </a:t>
            </a:r>
            <a:r>
              <a:rPr lang="en-US" sz="2400" b="1" dirty="0">
                <a:latin typeface="Arial" panose="020B0604020202020204" pitchFamily="34" charset="0"/>
                <a:cs typeface="Arial" panose="020B0604020202020204" pitchFamily="34" charset="0"/>
              </a:rPr>
              <a:t>not perfect</a:t>
            </a:r>
            <a:r>
              <a:rPr lang="en-US" sz="2400" dirty="0">
                <a:latin typeface="Arial" panose="020B0604020202020204" pitchFamily="34" charset="0"/>
                <a:cs typeface="Arial" panose="020B0604020202020204" pitchFamily="34" charset="0"/>
              </a:rPr>
              <a:t>, but they can help us.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Given that AGI seems far away, we must make the most of what we have now.</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To do this, we must get out </a:t>
            </a:r>
            <a:r>
              <a:rPr lang="en-US" sz="2400" b="1" dirty="0">
                <a:latin typeface="Arial" panose="020B0604020202020204" pitchFamily="34" charset="0"/>
                <a:cs typeface="Arial" panose="020B0604020202020204" pitchFamily="34" charset="0"/>
              </a:rPr>
              <a:t>own knowledge </a:t>
            </a:r>
            <a:r>
              <a:rPr lang="en-US" sz="2400" dirty="0">
                <a:latin typeface="Arial" panose="020B0604020202020204" pitchFamily="34" charset="0"/>
                <a:cs typeface="Arial" panose="020B0604020202020204" pitchFamily="34" charset="0"/>
              </a:rPr>
              <a:t>into the models.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There are </a:t>
            </a:r>
            <a:r>
              <a:rPr lang="en-US" sz="2400" b="1" dirty="0">
                <a:latin typeface="Arial" panose="020B0604020202020204" pitchFamily="34" charset="0"/>
                <a:cs typeface="Arial" panose="020B0604020202020204" pitchFamily="34" charset="0"/>
              </a:rPr>
              <a:t>limitations</a:t>
            </a:r>
            <a:r>
              <a:rPr lang="en-US" sz="2400" dirty="0">
                <a:latin typeface="Arial" panose="020B0604020202020204" pitchFamily="34" charset="0"/>
                <a:cs typeface="Arial" panose="020B0604020202020204" pitchFamily="34" charset="0"/>
              </a:rPr>
              <a:t> and we must be careful.</a:t>
            </a:r>
          </a:p>
        </p:txBody>
      </p:sp>
      <p:pic>
        <p:nvPicPr>
          <p:cNvPr id="1028" name="Picture 4" descr="Silent Running - Trailers From Hell">
            <a:extLst>
              <a:ext uri="{FF2B5EF4-FFF2-40B4-BE49-F238E27FC236}">
                <a16:creationId xmlns:a16="http://schemas.microsoft.com/office/drawing/2014/main" id="{8F1BB033-51C2-8761-15B6-A3526F2593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12" r="4785"/>
          <a:stretch/>
        </p:blipFill>
        <p:spPr bwMode="auto">
          <a:xfrm>
            <a:off x="7026766" y="1117365"/>
            <a:ext cx="5084231" cy="2990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539260" y="0"/>
            <a:ext cx="8142285" cy="980267"/>
          </a:xfrm>
          <a:prstGeom prst="rect">
            <a:avLst/>
          </a:prstGeom>
        </p:spPr>
        <p:txBody>
          <a:bodyPr spcFirstLastPara="1" vert="horz" wrap="square" lIns="121900" tIns="121900" rIns="121900" bIns="121900" rtlCol="0" anchor="b" anchorCtr="0">
            <a:noAutofit/>
          </a:bodyPr>
          <a:lstStyle/>
          <a:p>
            <a:r>
              <a:rPr lang="en-US" b="1" dirty="0">
                <a:latin typeface="Arial" panose="020B0604020202020204" pitchFamily="34" charset="0"/>
                <a:cs typeface="Arial" panose="020B0604020202020204" pitchFamily="34" charset="0"/>
              </a:rPr>
              <a:t>Knowledge Artifacts</a:t>
            </a:r>
            <a:endParaRPr dirty="0">
              <a:latin typeface="Arial" panose="020B0604020202020204" pitchFamily="34" charset="0"/>
              <a:cs typeface="Arial" panose="020B0604020202020204" pitchFamily="34" charset="0"/>
            </a:endParaRPr>
          </a:p>
        </p:txBody>
      </p:sp>
      <p:sp>
        <p:nvSpPr>
          <p:cNvPr id="278" name="Google Shape;278;p43"/>
          <p:cNvSpPr txBox="1">
            <a:spLocks noGrp="1"/>
          </p:cNvSpPr>
          <p:nvPr>
            <p:ph type="subTitle" idx="1"/>
          </p:nvPr>
        </p:nvSpPr>
        <p:spPr>
          <a:xfrm>
            <a:off x="539261" y="980267"/>
            <a:ext cx="5084231" cy="4520147"/>
          </a:xfrm>
          <a:prstGeom prst="rect">
            <a:avLst/>
          </a:prstGeom>
        </p:spPr>
        <p:txBody>
          <a:bodyPr spcFirstLastPara="1" vert="horz" wrap="square" lIns="121900" tIns="121900" rIns="121900" bIns="121900" rtlCol="0" anchor="t" anchorCtr="0">
            <a:noAutofit/>
          </a:bodyPr>
          <a:lstStyle/>
          <a:p>
            <a:pPr marL="0"/>
            <a:r>
              <a:rPr lang="en-US" sz="2000" dirty="0">
                <a:latin typeface="Arial" panose="020B0604020202020204" pitchFamily="34" charset="0"/>
                <a:cs typeface="Arial" panose="020B0604020202020204" pitchFamily="34" charset="0"/>
              </a:rPr>
              <a:t>Our personal knowledge artefacts are fragmented into many </a:t>
            </a:r>
            <a:r>
              <a:rPr lang="en-US" sz="2000" b="1" dirty="0">
                <a:latin typeface="Arial" panose="020B0604020202020204" pitchFamily="34" charset="0"/>
                <a:cs typeface="Arial" panose="020B0604020202020204" pitchFamily="34" charset="0"/>
              </a:rPr>
              <a:t>formats.</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are embedded into many </a:t>
            </a:r>
            <a:r>
              <a:rPr lang="en-US" sz="2000" b="1" dirty="0">
                <a:latin typeface="Arial" panose="020B0604020202020204" pitchFamily="34" charset="0"/>
                <a:cs typeface="Arial" panose="020B0604020202020204" pitchFamily="34" charset="0"/>
              </a:rPr>
              <a:t>providers</a:t>
            </a:r>
            <a:r>
              <a:rPr lang="en-US" sz="2000" dirty="0">
                <a:latin typeface="Arial" panose="020B0604020202020204" pitchFamily="34" charset="0"/>
                <a:cs typeface="Arial" panose="020B0604020202020204" pitchFamily="34" charset="0"/>
              </a:rPr>
              <a:t>: Google, Microsoft, Dropbox, Adobe, Apple</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exist in a myriad of formats, from images and PDFs to text, email, tasks, digital devices, and notes. </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With Robodog, we can traverse our artefacts and </a:t>
            </a:r>
            <a:r>
              <a:rPr lang="en-US" sz="2000" b="1" dirty="0">
                <a:latin typeface="Arial" panose="020B0604020202020204" pitchFamily="34" charset="0"/>
                <a:cs typeface="Arial" panose="020B0604020202020204" pitchFamily="34" charset="0"/>
              </a:rPr>
              <a:t>convert</a:t>
            </a:r>
            <a:r>
              <a:rPr lang="en-US" sz="2000" dirty="0">
                <a:latin typeface="Arial" panose="020B0604020202020204" pitchFamily="34" charset="0"/>
                <a:cs typeface="Arial" panose="020B0604020202020204" pitchFamily="34" charset="0"/>
              </a:rPr>
              <a:t> them into a format in which a </a:t>
            </a:r>
            <a:r>
              <a:rPr lang="en-US" sz="2000" b="1" dirty="0">
                <a:latin typeface="Arial" panose="020B0604020202020204" pitchFamily="34" charset="0"/>
                <a:cs typeface="Arial" panose="020B0604020202020204" pitchFamily="34" charset="0"/>
              </a:rPr>
              <a:t>model</a:t>
            </a:r>
            <a:r>
              <a:rPr lang="en-US" sz="2000" dirty="0">
                <a:latin typeface="Arial" panose="020B0604020202020204" pitchFamily="34" charset="0"/>
                <a:cs typeface="Arial" panose="020B0604020202020204" pitchFamily="34" charset="0"/>
              </a:rPr>
              <a:t> can </a:t>
            </a:r>
            <a:r>
              <a:rPr lang="en-US" sz="2000" b="1" dirty="0">
                <a:latin typeface="Arial" panose="020B0604020202020204" pitchFamily="34" charset="0"/>
                <a:cs typeface="Arial" panose="020B0604020202020204" pitchFamily="34" charset="0"/>
              </a:rPr>
              <a:t>interact</a:t>
            </a:r>
            <a:r>
              <a:rPr lang="en-US" sz="2000" dirty="0">
                <a:latin typeface="Arial" panose="020B0604020202020204" pitchFamily="34" charset="0"/>
                <a:cs typeface="Arial" panose="020B0604020202020204" pitchFamily="34" charset="0"/>
              </a:rPr>
              <a:t> with the transformer model. </a:t>
            </a:r>
          </a:p>
          <a:p>
            <a:pPr marL="0"/>
            <a:endParaRPr lang="en-US" sz="2000" dirty="0">
              <a:latin typeface="Arial" panose="020B0604020202020204" pitchFamily="34" charset="0"/>
              <a:cs typeface="Arial" panose="020B0604020202020204" pitchFamily="34" charset="0"/>
            </a:endParaRPr>
          </a:p>
          <a:p>
            <a:pPr marL="0"/>
            <a:endParaRPr lang="en-US" sz="20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B920D65-2512-C4A8-41D0-EF9425438DCA}"/>
              </a:ext>
            </a:extLst>
          </p:cNvPr>
          <p:cNvPicPr>
            <a:picLocks noChangeAspect="1"/>
          </p:cNvPicPr>
          <p:nvPr/>
        </p:nvPicPr>
        <p:blipFill>
          <a:blip r:embed="rId3"/>
          <a:stretch>
            <a:fillRect/>
          </a:stretch>
        </p:blipFill>
        <p:spPr>
          <a:xfrm>
            <a:off x="5903572" y="1321450"/>
            <a:ext cx="6235634" cy="3679176"/>
          </a:xfrm>
          <a:prstGeom prst="rect">
            <a:avLst/>
          </a:prstGeom>
        </p:spPr>
      </p:pic>
    </p:spTree>
    <p:extLst>
      <p:ext uri="{BB962C8B-B14F-4D97-AF65-F5344CB8AC3E}">
        <p14:creationId xmlns:p14="http://schemas.microsoft.com/office/powerpoint/2010/main" val="2545538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4C54-EA80-EF0C-4534-41CD951E58E4}"/>
              </a:ext>
            </a:extLst>
          </p:cNvPr>
          <p:cNvSpPr>
            <a:spLocks noGrp="1"/>
          </p:cNvSpPr>
          <p:nvPr>
            <p:ph type="title"/>
          </p:nvPr>
        </p:nvSpPr>
        <p:spPr>
          <a:xfrm>
            <a:off x="1" y="352851"/>
            <a:ext cx="3444666" cy="1328663"/>
          </a:xfrm>
        </p:spPr>
        <p:txBody>
          <a:bodyPr>
            <a:normAutofit fontScale="90000"/>
          </a:bodyPr>
          <a:lstStyle/>
          <a:p>
            <a:r>
              <a:rPr lang="en-US" dirty="0">
                <a:latin typeface="Arial" panose="020B0604020202020204" pitchFamily="34" charset="0"/>
                <a:cs typeface="Arial" panose="020B0604020202020204" pitchFamily="34" charset="0"/>
              </a:rPr>
              <a:t>How Robodog Works</a:t>
            </a:r>
          </a:p>
        </p:txBody>
      </p:sp>
      <p:pic>
        <p:nvPicPr>
          <p:cNvPr id="6" name="Picture 5">
            <a:extLst>
              <a:ext uri="{FF2B5EF4-FFF2-40B4-BE49-F238E27FC236}">
                <a16:creationId xmlns:a16="http://schemas.microsoft.com/office/drawing/2014/main" id="{DA0801E4-5BBC-04FD-7F4F-C360AAB752F7}"/>
              </a:ext>
            </a:extLst>
          </p:cNvPr>
          <p:cNvPicPr>
            <a:picLocks noChangeAspect="1"/>
          </p:cNvPicPr>
          <p:nvPr/>
        </p:nvPicPr>
        <p:blipFill>
          <a:blip r:embed="rId2"/>
          <a:stretch>
            <a:fillRect/>
          </a:stretch>
        </p:blipFill>
        <p:spPr>
          <a:xfrm>
            <a:off x="3444666" y="0"/>
            <a:ext cx="8747334" cy="6858000"/>
          </a:xfrm>
          <a:prstGeom prst="rect">
            <a:avLst/>
          </a:prstGeom>
        </p:spPr>
      </p:pic>
    </p:spTree>
    <p:extLst>
      <p:ext uri="{BB962C8B-B14F-4D97-AF65-F5344CB8AC3E}">
        <p14:creationId xmlns:p14="http://schemas.microsoft.com/office/powerpoint/2010/main" val="874091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12192000" cy="980267"/>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Knowledge Artifacts vs Context Window </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830390A-3E94-A4AF-2C50-1BEBA23DCF99}"/>
              </a:ext>
            </a:extLst>
          </p:cNvPr>
          <p:cNvPicPr>
            <a:picLocks noChangeAspect="1"/>
          </p:cNvPicPr>
          <p:nvPr/>
        </p:nvPicPr>
        <p:blipFill>
          <a:blip r:embed="rId2"/>
          <a:stretch>
            <a:fillRect/>
          </a:stretch>
        </p:blipFill>
        <p:spPr>
          <a:xfrm>
            <a:off x="3533082" y="1050564"/>
            <a:ext cx="8598342" cy="4921503"/>
          </a:xfrm>
          <a:prstGeom prst="rect">
            <a:avLst/>
          </a:prstGeom>
        </p:spPr>
      </p:pic>
      <p:sp>
        <p:nvSpPr>
          <p:cNvPr id="11" name="TextBox 10">
            <a:extLst>
              <a:ext uri="{FF2B5EF4-FFF2-40B4-BE49-F238E27FC236}">
                <a16:creationId xmlns:a16="http://schemas.microsoft.com/office/drawing/2014/main" id="{F4B8136E-E66D-C1C1-B828-3C4457D44623}"/>
              </a:ext>
            </a:extLst>
          </p:cNvPr>
          <p:cNvSpPr txBox="1"/>
          <p:nvPr/>
        </p:nvSpPr>
        <p:spPr>
          <a:xfrm>
            <a:off x="120211" y="1447752"/>
            <a:ext cx="3905604" cy="452431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There is no way around the </a:t>
            </a:r>
            <a:r>
              <a:rPr lang="en-US" sz="1800" b="1" dirty="0">
                <a:latin typeface="Arial" panose="020B0604020202020204" pitchFamily="34" charset="0"/>
                <a:cs typeface="Arial" panose="020B0604020202020204" pitchFamily="34" charset="0"/>
              </a:rPr>
              <a:t>limitations</a:t>
            </a:r>
            <a:r>
              <a:rPr lang="en-US" sz="1800" dirty="0">
                <a:latin typeface="Arial" panose="020B0604020202020204" pitchFamily="34" charset="0"/>
                <a:cs typeface="Arial" panose="020B0604020202020204" pitchFamily="34" charset="0"/>
              </a:rPr>
              <a:t> of the </a:t>
            </a:r>
            <a:r>
              <a:rPr lang="en-US" sz="1800" b="1" dirty="0">
                <a:latin typeface="Arial" panose="020B0604020202020204" pitchFamily="34" charset="0"/>
                <a:cs typeface="Arial" panose="020B0604020202020204" pitchFamily="34" charset="0"/>
              </a:rPr>
              <a:t>context window size</a:t>
            </a:r>
            <a:r>
              <a:rPr lang="en-US" sz="1800"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Less expensive models are </a:t>
            </a:r>
            <a:r>
              <a:rPr lang="en-US" b="1" dirty="0">
                <a:latin typeface="Arial" panose="020B0604020202020204" pitchFamily="34" charset="0"/>
                <a:cs typeface="Arial" panose="020B0604020202020204" pitchFamily="34" charset="0"/>
              </a:rPr>
              <a:t>4,000</a:t>
            </a:r>
            <a:r>
              <a:rPr lang="en-US" dirty="0">
                <a:latin typeface="Arial" panose="020B0604020202020204" pitchFamily="34" charset="0"/>
                <a:cs typeface="Arial" panose="020B0604020202020204" pitchFamily="34" charset="0"/>
              </a:rPr>
              <a:t> tokens and more expensive models are </a:t>
            </a:r>
            <a:r>
              <a:rPr lang="en-US" b="1" dirty="0">
                <a:latin typeface="Arial" panose="020B0604020202020204" pitchFamily="34" charset="0"/>
                <a:cs typeface="Arial" panose="020B0604020202020204" pitchFamily="34" charset="0"/>
              </a:rPr>
              <a:t>128,000</a:t>
            </a:r>
            <a:r>
              <a:rPr lang="en-US" dirty="0">
                <a:latin typeface="Arial" panose="020B0604020202020204" pitchFamily="34" charset="0"/>
                <a:cs typeface="Arial" panose="020B0604020202020204" pitchFamily="34" charset="0"/>
              </a:rPr>
              <a:t> tokens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is a need to </a:t>
            </a:r>
            <a:r>
              <a:rPr lang="en-US" b="1" dirty="0">
                <a:latin typeface="Arial" panose="020B0604020202020204" pitchFamily="34" charset="0"/>
                <a:cs typeface="Arial" panose="020B0604020202020204" pitchFamily="34" charset="0"/>
              </a:rPr>
              <a:t>prune</a:t>
            </a:r>
            <a:r>
              <a:rPr lang="en-US" dirty="0">
                <a:latin typeface="Arial" panose="020B0604020202020204" pitchFamily="34" charset="0"/>
                <a:cs typeface="Arial" panose="020B0604020202020204" pitchFamily="34" charset="0"/>
              </a:rPr>
              <a:t> the context window</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open ai </a:t>
            </a:r>
            <a:r>
              <a:rPr lang="en-US" b="1" dirty="0">
                <a:latin typeface="Arial" panose="020B0604020202020204" pitchFamily="34" charset="0"/>
                <a:cs typeface="Arial" panose="020B0604020202020204" pitchFamily="34" charset="0"/>
              </a:rPr>
              <a:t>custom GPT </a:t>
            </a:r>
            <a:r>
              <a:rPr lang="en-US" dirty="0">
                <a:latin typeface="Arial" panose="020B0604020202020204" pitchFamily="34" charset="0"/>
                <a:cs typeface="Arial" panose="020B0604020202020204" pitchFamily="34" charset="0"/>
              </a:rPr>
              <a:t>product attempts to automate  </a:t>
            </a:r>
            <a:r>
              <a:rPr lang="en-US" b="1" dirty="0">
                <a:latin typeface="Arial" panose="020B0604020202020204" pitchFamily="34" charset="0"/>
                <a:cs typeface="Arial" panose="020B0604020202020204" pitchFamily="34" charset="0"/>
              </a:rPr>
              <a:t>pruning process</a:t>
            </a:r>
            <a:r>
              <a:rPr lang="en-US" dirty="0">
                <a:latin typeface="Arial" panose="020B0604020202020204" pitchFamily="34" charset="0"/>
                <a:cs typeface="Arial" panose="020B0604020202020204" pitchFamily="34" charset="0"/>
              </a:rPr>
              <a:t> using an </a:t>
            </a:r>
            <a:r>
              <a:rPr lang="en-US" b="1" dirty="0">
                <a:latin typeface="Arial" panose="020B0604020202020204" pitchFamily="34" charset="0"/>
                <a:cs typeface="Arial" panose="020B0604020202020204" pitchFamily="34" charset="0"/>
              </a:rPr>
              <a:t>elastic search</a:t>
            </a:r>
            <a:r>
              <a:rPr lang="en-US" dirty="0">
                <a:latin typeface="Arial" panose="020B0604020202020204" pitchFamily="34" charset="0"/>
                <a:cs typeface="Arial" panose="020B0604020202020204" pitchFamily="34" charset="0"/>
              </a:rPr>
              <a:t>. From experience, this does not work very well in practice</a:t>
            </a:r>
          </a:p>
        </p:txBody>
      </p:sp>
    </p:spTree>
    <p:extLst>
      <p:ext uri="{BB962C8B-B14F-4D97-AF65-F5344CB8AC3E}">
        <p14:creationId xmlns:p14="http://schemas.microsoft.com/office/powerpoint/2010/main" val="3645186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DC578A-B66C-1E69-6F2A-B6FDCFB4AF19}"/>
              </a:ext>
            </a:extLst>
          </p:cNvPr>
          <p:cNvPicPr>
            <a:picLocks noChangeAspect="1"/>
          </p:cNvPicPr>
          <p:nvPr/>
        </p:nvPicPr>
        <p:blipFill>
          <a:blip r:embed="rId2"/>
          <a:stretch>
            <a:fillRect/>
          </a:stretch>
        </p:blipFill>
        <p:spPr>
          <a:xfrm>
            <a:off x="2044205" y="0"/>
            <a:ext cx="10147795"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3135962" cy="1378225"/>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Robodog Features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5221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Separation of Concerns</a:t>
            </a:r>
            <a:endParaRPr lang="en-US" dirty="0"/>
          </a:p>
        </p:txBody>
      </p:sp>
      <p:pic>
        <p:nvPicPr>
          <p:cNvPr id="3" name="Picture 2">
            <a:extLst>
              <a:ext uri="{FF2B5EF4-FFF2-40B4-BE49-F238E27FC236}">
                <a16:creationId xmlns:a16="http://schemas.microsoft.com/office/drawing/2014/main" id="{B20A9D4F-53E7-314D-10BB-111D47540094}"/>
              </a:ext>
            </a:extLst>
          </p:cNvPr>
          <p:cNvPicPr>
            <a:picLocks noChangeAspect="1"/>
          </p:cNvPicPr>
          <p:nvPr/>
        </p:nvPicPr>
        <p:blipFill>
          <a:blip r:embed="rId2"/>
          <a:stretch>
            <a:fillRect/>
          </a:stretch>
        </p:blipFill>
        <p:spPr>
          <a:xfrm>
            <a:off x="0" y="1192117"/>
            <a:ext cx="12192000" cy="5731065"/>
          </a:xfrm>
          <a:prstGeom prst="rect">
            <a:avLst/>
          </a:prstGeom>
        </p:spPr>
      </p:pic>
    </p:spTree>
    <p:extLst>
      <p:ext uri="{BB962C8B-B14F-4D97-AF65-F5344CB8AC3E}">
        <p14:creationId xmlns:p14="http://schemas.microsoft.com/office/powerpoint/2010/main" val="3786343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normAutofit fontScale="90000"/>
          </a:bodyPr>
          <a:lstStyle/>
          <a:p>
            <a:r>
              <a:rPr lang="en-US" b="1" dirty="0"/>
              <a:t>Understanding Self-Awareness and the </a:t>
            </a:r>
            <a:r>
              <a:rPr lang="en-US" b="1" dirty="0">
                <a:latin typeface="Arial" panose="020B0604020202020204" pitchFamily="34" charset="0"/>
                <a:cs typeface="Arial" panose="020B0604020202020204" pitchFamily="34" charset="0"/>
              </a:rPr>
              <a:t>Limitations</a:t>
            </a:r>
            <a:r>
              <a:rPr lang="en-US" b="1" dirty="0"/>
              <a:t> of Artificial Intelligence (AI) in the Journey to Artificial General Intelligence (AGI)</a:t>
            </a:r>
            <a:endParaRPr lang="en-US" dirty="0"/>
          </a:p>
        </p:txBody>
      </p:sp>
    </p:spTree>
    <p:extLst>
      <p:ext uri="{BB962C8B-B14F-4D97-AF65-F5344CB8AC3E}">
        <p14:creationId xmlns:p14="http://schemas.microsoft.com/office/powerpoint/2010/main" val="759709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2EF14A7-AB09-1228-0838-8E7D49E5A551}"/>
              </a:ext>
            </a:extLst>
          </p:cNvPr>
          <p:cNvPicPr>
            <a:picLocks noChangeAspect="1"/>
          </p:cNvPicPr>
          <p:nvPr/>
        </p:nvPicPr>
        <p:blipFill>
          <a:blip r:embed="rId2"/>
          <a:stretch>
            <a:fillRect/>
          </a:stretch>
        </p:blipFill>
        <p:spPr>
          <a:xfrm>
            <a:off x="0" y="0"/>
            <a:ext cx="9567406" cy="6858000"/>
          </a:xfrm>
          <a:prstGeom prst="rect">
            <a:avLst/>
          </a:prstGeom>
        </p:spPr>
      </p:pic>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Robodog Roadmap</a:t>
            </a:r>
            <a:endParaRPr lang="en-US" dirty="0"/>
          </a:p>
        </p:txBody>
      </p:sp>
      <p:pic>
        <p:nvPicPr>
          <p:cNvPr id="7170" name="Picture 2">
            <a:extLst>
              <a:ext uri="{FF2B5EF4-FFF2-40B4-BE49-F238E27FC236}">
                <a16:creationId xmlns:a16="http://schemas.microsoft.com/office/drawing/2014/main" id="{D5718DB1-8A8A-A195-EE62-8C98209AE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57861" y="4963814"/>
            <a:ext cx="3041168" cy="189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8160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t>Conclusion</a:t>
            </a:r>
            <a:endParaRPr lang="en-US" dirty="0"/>
          </a:p>
        </p:txBody>
      </p:sp>
      <p:sp>
        <p:nvSpPr>
          <p:cNvPr id="3" name="Text Placeholder 2">
            <a:extLst>
              <a:ext uri="{FF2B5EF4-FFF2-40B4-BE49-F238E27FC236}">
                <a16:creationId xmlns:a16="http://schemas.microsoft.com/office/drawing/2014/main" id="{FC9C5A46-640A-66DF-C58B-413E1521EED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96912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Machine Learning vs Artificial Intelligence (AI) vs Artificial General Intelligence (AGI) </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b="1" dirty="0">
                <a:latin typeface="Arial" panose="020B0604020202020204" pitchFamily="34" charset="0"/>
                <a:cs typeface="Arial" panose="020B0604020202020204" pitchFamily="34" charset="0"/>
              </a:rPr>
              <a:t>Machine Learning (ML) </a:t>
            </a:r>
            <a:r>
              <a:rPr lang="en-US" sz="1800" dirty="0">
                <a:latin typeface="Arial" panose="020B0604020202020204" pitchFamily="34" charset="0"/>
                <a:cs typeface="Arial" panose="020B0604020202020204" pitchFamily="34" charset="0"/>
              </a:rPr>
              <a:t>is a subset of AI that focuses on a specific task. It involves training models on data and then using these models to make predictions or decisions without being explicitly programmed to perform the task.</a:t>
            </a:r>
          </a:p>
          <a:p>
            <a:pPr marL="203195" indent="0">
              <a:lnSpc>
                <a:spcPct val="100000"/>
              </a:lnSpc>
              <a:buNone/>
            </a:pPr>
            <a:r>
              <a:rPr lang="en-US" sz="1800" dirty="0">
                <a:latin typeface="Arial" panose="020B0604020202020204" pitchFamily="34" charset="0"/>
                <a:cs typeface="Arial" panose="020B0604020202020204" pitchFamily="34" charset="0"/>
              </a:rPr>
              <a:t> </a:t>
            </a:r>
          </a:p>
          <a:p>
            <a:pPr marL="203195" indent="0">
              <a:lnSpc>
                <a:spcPct val="100000"/>
              </a:lnSpc>
              <a:buNone/>
            </a:pPr>
            <a:r>
              <a:rPr lang="en-US" sz="1800" b="1" dirty="0">
                <a:latin typeface="Arial" panose="020B0604020202020204" pitchFamily="34" charset="0"/>
                <a:cs typeface="Arial" panose="020B0604020202020204" pitchFamily="34" charset="0"/>
              </a:rPr>
              <a:t>Artificial Intelligence (AI) </a:t>
            </a:r>
            <a:r>
              <a:rPr lang="en-US" sz="1800" dirty="0">
                <a:latin typeface="Arial" panose="020B0604020202020204" pitchFamily="34" charset="0"/>
                <a:cs typeface="Arial" panose="020B0604020202020204" pitchFamily="34" charset="0"/>
              </a:rPr>
              <a:t>is a broader concept referring to machines or software that can mimic human intelligence. AI can learn from experience, adjust to new inputs, and perform tasks that usually require human intelligence.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b="1" dirty="0">
                <a:latin typeface="Arial" panose="020B0604020202020204" pitchFamily="34" charset="0"/>
                <a:cs typeface="Arial" panose="020B0604020202020204" pitchFamily="34" charset="0"/>
              </a:rPr>
              <a:t>Artificial General Intelligence (AGI) </a:t>
            </a:r>
            <a:r>
              <a:rPr lang="en-US" sz="1800" dirty="0">
                <a:latin typeface="Arial" panose="020B0604020202020204" pitchFamily="34" charset="0"/>
                <a:cs typeface="Arial" panose="020B0604020202020204" pitchFamily="34" charset="0"/>
              </a:rPr>
              <a:t>is a highly autonomous system that outperforms humans in most economically valuable work. It's about machines having the ability to understand, learn, adapt, and implement knowledge in a broad range of tasks at a level equal to or beyond human capabilities.</a:t>
            </a:r>
          </a:p>
        </p:txBody>
      </p:sp>
      <p:pic>
        <p:nvPicPr>
          <p:cNvPr id="1029" name="Picture 5">
            <a:extLst>
              <a:ext uri="{FF2B5EF4-FFF2-40B4-BE49-F238E27FC236}">
                <a16:creationId xmlns:a16="http://schemas.microsoft.com/office/drawing/2014/main" id="{EB45F4B6-B100-E60F-F1B0-B11C4FD5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9525" y="1609853"/>
            <a:ext cx="4514850" cy="253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62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Large Language Model (LLM)</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dirty="0">
                <a:latin typeface="Arial" panose="020B0604020202020204" pitchFamily="34" charset="0"/>
                <a:cs typeface="Arial" panose="020B0604020202020204" pitchFamily="34" charset="0"/>
              </a:rPr>
              <a:t>A </a:t>
            </a:r>
            <a:r>
              <a:rPr lang="en-US" sz="1800" b="1" dirty="0">
                <a:latin typeface="Arial" panose="020B0604020202020204" pitchFamily="34" charset="0"/>
                <a:cs typeface="Arial" panose="020B0604020202020204" pitchFamily="34" charset="0"/>
              </a:rPr>
              <a:t>Large Language Model (LLM) </a:t>
            </a:r>
            <a:r>
              <a:rPr lang="en-US" sz="1800" dirty="0">
                <a:latin typeface="Arial" panose="020B0604020202020204" pitchFamily="34" charset="0"/>
                <a:cs typeface="Arial" panose="020B0604020202020204" pitchFamily="34" charset="0"/>
              </a:rPr>
              <a:t>fits within the realm of </a:t>
            </a:r>
            <a:r>
              <a:rPr lang="en-US" sz="1800" b="1" dirty="0">
                <a:latin typeface="Arial" panose="020B0604020202020204" pitchFamily="34" charset="0"/>
                <a:cs typeface="Arial" panose="020B0604020202020204" pitchFamily="34" charset="0"/>
              </a:rPr>
              <a:t>Machine Learning</a:t>
            </a:r>
            <a:r>
              <a:rPr lang="en-US" sz="1800" dirty="0">
                <a:latin typeface="Arial" panose="020B0604020202020204" pitchFamily="34" charset="0"/>
                <a:cs typeface="Arial" panose="020B0604020202020204" pitchFamily="34" charset="0"/>
              </a:rPr>
              <a:t> and </a:t>
            </a:r>
            <a:r>
              <a:rPr lang="en-US" sz="1800" b="1" dirty="0">
                <a:latin typeface="Arial" panose="020B0604020202020204" pitchFamily="34" charset="0"/>
                <a:cs typeface="Arial" panose="020B0604020202020204" pitchFamily="34" charset="0"/>
              </a:rPr>
              <a:t>AI</a:t>
            </a:r>
            <a:r>
              <a:rPr lang="en-US" sz="1800" dirty="0">
                <a:latin typeface="Arial" panose="020B0604020202020204" pitchFamily="34" charset="0"/>
                <a:cs typeface="Arial" panose="020B0604020202020204" pitchFamily="34" charset="0"/>
              </a:rPr>
              <a:t>.</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LLMs are trained using machine learning techniques, specifically a type called deep learning. They learn from large amounts of text data and build a statistical model that can generate human-like text.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Given that LLMs can generate responses or create content that mimics human-like text, they serve as an example of AI. They simulate a form of human intelligence, in this case, understanding and generating language.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While LLMs are impressive examples of AI, they do not fall under AGI. </a:t>
            </a:r>
          </a:p>
        </p:txBody>
      </p:sp>
      <p:pic>
        <p:nvPicPr>
          <p:cNvPr id="1027" name="Picture 3" descr="Silent Running en streaming et téléchargement">
            <a:extLst>
              <a:ext uri="{FF2B5EF4-FFF2-40B4-BE49-F238E27FC236}">
                <a16:creationId xmlns:a16="http://schemas.microsoft.com/office/drawing/2014/main" id="{7F2866C2-5C79-F289-8208-CD5AC450A6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511"/>
          <a:stretch/>
        </p:blipFill>
        <p:spPr bwMode="auto">
          <a:xfrm>
            <a:off x="6682094" y="1577116"/>
            <a:ext cx="5199974" cy="342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26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A07FF1-2F5B-431E-7228-99A35C09FB6D}"/>
              </a:ext>
            </a:extLst>
          </p:cNvPr>
          <p:cNvPicPr>
            <a:picLocks noChangeAspect="1"/>
          </p:cNvPicPr>
          <p:nvPr/>
        </p:nvPicPr>
        <p:blipFill>
          <a:blip r:embed="rId2"/>
          <a:stretch>
            <a:fillRect/>
          </a:stretch>
        </p:blipFill>
        <p:spPr>
          <a:xfrm>
            <a:off x="685027" y="0"/>
            <a:ext cx="10821946" cy="6858000"/>
          </a:xfrm>
          <a:prstGeom prst="rect">
            <a:avLst/>
          </a:prstGeom>
        </p:spPr>
      </p:pic>
      <p:pic>
        <p:nvPicPr>
          <p:cNvPr id="1026" name="Picture 2">
            <a:extLst>
              <a:ext uri="{FF2B5EF4-FFF2-40B4-BE49-F238E27FC236}">
                <a16:creationId xmlns:a16="http://schemas.microsoft.com/office/drawing/2014/main" id="{A6070E4B-7D91-C7AB-5E30-9865527BC9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1166" y="601418"/>
            <a:ext cx="1088755" cy="1061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072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Limitations of Large Language Models</a:t>
            </a:r>
          </a:p>
        </p:txBody>
      </p:sp>
      <p:sp>
        <p:nvSpPr>
          <p:cNvPr id="347" name="Google Shape;347;p49"/>
          <p:cNvSpPr txBox="1">
            <a:spLocks noGrp="1"/>
          </p:cNvSpPr>
          <p:nvPr>
            <p:ph type="subTitle" idx="4294967295"/>
          </p:nvPr>
        </p:nvSpPr>
        <p:spPr>
          <a:xfrm>
            <a:off x="0" y="1325574"/>
            <a:ext cx="6419212" cy="4455398"/>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2400" dirty="0">
                <a:latin typeface="Arial" panose="020B0604020202020204" pitchFamily="34" charset="0"/>
                <a:cs typeface="Arial" panose="020B0604020202020204" pitchFamily="34" charset="0"/>
              </a:rPr>
              <a:t>Language models like GPT can generate human-like text but </a:t>
            </a:r>
            <a:r>
              <a:rPr lang="en-US" sz="2400" b="1" dirty="0">
                <a:latin typeface="Arial" panose="020B0604020202020204" pitchFamily="34" charset="0"/>
                <a:cs typeface="Arial" panose="020B0604020202020204" pitchFamily="34" charset="0"/>
              </a:rPr>
              <a:t>don't truly understand the content</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These models are heavily dependent on the </a:t>
            </a:r>
            <a:r>
              <a:rPr lang="en-US" sz="2400" b="1" dirty="0">
                <a:latin typeface="Arial" panose="020B0604020202020204" pitchFamily="34" charset="0"/>
                <a:cs typeface="Arial" panose="020B0604020202020204" pitchFamily="34" charset="0"/>
              </a:rPr>
              <a:t>quality</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nature</a:t>
            </a:r>
            <a:r>
              <a:rPr lang="en-US" sz="2400" dirty="0">
                <a:latin typeface="Arial" panose="020B0604020202020204" pitchFamily="34" charset="0"/>
                <a:cs typeface="Arial" panose="020B0604020202020204" pitchFamily="34" charset="0"/>
              </a:rPr>
              <a:t> of the </a:t>
            </a:r>
            <a:r>
              <a:rPr lang="en-US" sz="2400" b="1" dirty="0">
                <a:latin typeface="Arial" panose="020B0604020202020204" pitchFamily="34" charset="0"/>
                <a:cs typeface="Arial" panose="020B0604020202020204" pitchFamily="34" charset="0"/>
              </a:rPr>
              <a:t>input data</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Unlike humans, these models don't have </a:t>
            </a:r>
            <a:r>
              <a:rPr lang="en-US" sz="2400" b="1" dirty="0">
                <a:latin typeface="Arial" panose="020B0604020202020204" pitchFamily="34" charset="0"/>
                <a:cs typeface="Arial" panose="020B0604020202020204" pitchFamily="34" charset="0"/>
              </a:rPr>
              <a:t>self-awareness or consciousness</a:t>
            </a:r>
            <a:r>
              <a:rPr lang="en-US" sz="2400" dirty="0">
                <a:latin typeface="Arial" panose="020B0604020202020204" pitchFamily="34" charset="0"/>
                <a:cs typeface="Arial" panose="020B0604020202020204" pitchFamily="34" charset="0"/>
              </a:rPr>
              <a:t>.</a:t>
            </a:r>
          </a:p>
          <a:p>
            <a:pPr marL="203195" indent="0">
              <a:lnSpc>
                <a:spcPct val="100000"/>
              </a:lnSpc>
              <a:buNone/>
            </a:pPr>
            <a:endParaRPr lang="en-US" sz="2400" dirty="0">
              <a:latin typeface="Arial" panose="020B0604020202020204" pitchFamily="34" charset="0"/>
              <a:cs typeface="Arial" panose="020B0604020202020204" pitchFamily="34" charset="0"/>
            </a:endParaRPr>
          </a:p>
        </p:txBody>
      </p:sp>
      <p:pic>
        <p:nvPicPr>
          <p:cNvPr id="4098" name="Picture 2" descr="Resource - Silent Running: Film Guide - Into Film">
            <a:extLst>
              <a:ext uri="{FF2B5EF4-FFF2-40B4-BE49-F238E27FC236}">
                <a16:creationId xmlns:a16="http://schemas.microsoft.com/office/drawing/2014/main" id="{F661DFBE-75D0-253F-2899-9161286D0D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212" y="1648739"/>
            <a:ext cx="5369177" cy="3022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4285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mirror test theory posits that self-awareness can be measured by an entity's ability to </a:t>
            </a:r>
            <a:r>
              <a:rPr lang="en-US" sz="1800" dirty="0" err="1">
                <a:latin typeface="Arial" panose="020B0604020202020204" pitchFamily="34" charset="0"/>
                <a:cs typeface="Arial" panose="020B0604020202020204" pitchFamily="34" charset="0"/>
              </a:rPr>
              <a:t>recognise</a:t>
            </a:r>
            <a:r>
              <a:rPr lang="en-US" sz="1800" dirty="0">
                <a:latin typeface="Arial" panose="020B0604020202020204" pitchFamily="34" charset="0"/>
                <a:cs typeface="Arial" panose="020B0604020202020204" pitchFamily="34" charset="0"/>
              </a:rPr>
              <a:t>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2050" name="Picture 2">
            <a:extLst>
              <a:ext uri="{FF2B5EF4-FFF2-40B4-BE49-F238E27FC236}">
                <a16:creationId xmlns:a16="http://schemas.microsoft.com/office/drawing/2014/main" id="{580EFE89-3DEF-72A2-CD82-B90EA1500E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19" t="22511" r="5229" b="14390"/>
          <a:stretch/>
        </p:blipFill>
        <p:spPr bwMode="auto">
          <a:xfrm>
            <a:off x="6811972" y="1141467"/>
            <a:ext cx="5380027" cy="2901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32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endParaRPr lang="en-US" sz="1800" dirty="0"/>
          </a:p>
          <a:p>
            <a:pPr marL="203195" indent="0">
              <a:buNone/>
            </a:pPr>
            <a:endParaRPr lang="en-US" sz="1800" dirty="0"/>
          </a:p>
        </p:txBody>
      </p:sp>
      <p:sp>
        <p:nvSpPr>
          <p:cNvPr id="355" name="Google Shape;355;p49"/>
          <p:cNvSpPr txBox="1">
            <a:spLocks noGrp="1"/>
          </p:cNvSpPr>
          <p:nvPr>
            <p:ph type="title" idx="4294967295"/>
          </p:nvPr>
        </p:nvSpPr>
        <p:spPr>
          <a:xfrm>
            <a:off x="0" y="1555752"/>
            <a:ext cx="6846749" cy="5219400"/>
          </a:xfrm>
          <a:prstGeom prst="rect">
            <a:avLst/>
          </a:prstGeom>
        </p:spPr>
        <p:txBody>
          <a:bodyPr spcFirstLastPara="1" vert="horz" wrap="square" lIns="121900" tIns="121900" rIns="121900" bIns="121900" rtlCol="0" anchor="t" anchorCtr="0">
            <a:noAutofit/>
          </a:bodyPr>
          <a:lstStyle/>
          <a:p>
            <a:pPr marL="0" indent="0">
              <a:buNone/>
            </a:pP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theory of mind</a:t>
            </a:r>
            <a:r>
              <a:rPr lang="en-US" sz="2000" dirty="0">
                <a:latin typeface="Arial" panose="020B0604020202020204" pitchFamily="34" charset="0"/>
                <a:cs typeface="Arial" panose="020B0604020202020204" pitchFamily="34" charset="0"/>
              </a:rPr>
              <a:t>, the AGI should be programmed to understand and </a:t>
            </a:r>
            <a:r>
              <a:rPr lang="en-US" sz="2000" b="1" dirty="0">
                <a:latin typeface="Arial" panose="020B0604020202020204" pitchFamily="34" charset="0"/>
                <a:cs typeface="Arial" panose="020B0604020202020204" pitchFamily="34" charset="0"/>
              </a:rPr>
              <a:t>predict</a:t>
            </a:r>
            <a:r>
              <a:rPr lang="en-US" sz="2000" dirty="0">
                <a:latin typeface="Arial" panose="020B0604020202020204" pitchFamily="34" charset="0"/>
                <a:cs typeface="Arial" panose="020B0604020202020204" pitchFamily="34" charset="0"/>
              </a:rPr>
              <a:t> the </a:t>
            </a:r>
            <a:r>
              <a:rPr lang="en-US" sz="2000" b="1" dirty="0">
                <a:latin typeface="Arial" panose="020B0604020202020204" pitchFamily="34" charset="0"/>
                <a:cs typeface="Arial" panose="020B0604020202020204" pitchFamily="34" charset="0"/>
              </a:rPr>
              <a:t>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thoughts</a:t>
            </a:r>
            <a:r>
              <a:rPr lang="en-US" sz="2000" dirty="0">
                <a:latin typeface="Arial" panose="020B0604020202020204" pitchFamily="34" charset="0"/>
                <a:cs typeface="Arial" panose="020B0604020202020204" pitchFamily="34" charset="0"/>
              </a:rPr>
              <a:t> of other agents (including humans and other AGI systems).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protagonist theory</a:t>
            </a:r>
            <a:r>
              <a:rPr lang="en-US" sz="2000" dirty="0">
                <a:latin typeface="Arial" panose="020B0604020202020204" pitchFamily="34" charset="0"/>
                <a:cs typeface="Arial" panose="020B0604020202020204" pitchFamily="34" charset="0"/>
              </a:rPr>
              <a:t>, the AI or AGI needs to </a:t>
            </a:r>
            <a:r>
              <a:rPr lang="en-US" sz="2000" b="1" dirty="0">
                <a:latin typeface="Arial" panose="020B0604020202020204" pitchFamily="34" charset="0"/>
                <a:cs typeface="Arial" panose="020B0604020202020204" pitchFamily="34" charset="0"/>
              </a:rPr>
              <a:t>perceive</a:t>
            </a:r>
            <a:r>
              <a:rPr lang="en-US" sz="2000" dirty="0">
                <a:latin typeface="Arial" panose="020B0604020202020204" pitchFamily="34" charset="0"/>
                <a:cs typeface="Arial" panose="020B0604020202020204" pitchFamily="34" charset="0"/>
              </a:rPr>
              <a:t> itself as the </a:t>
            </a:r>
            <a:r>
              <a:rPr lang="en-US" sz="2000" b="1" dirty="0">
                <a:latin typeface="Arial" panose="020B0604020202020204" pitchFamily="34" charset="0"/>
                <a:cs typeface="Arial" panose="020B0604020202020204" pitchFamily="34" charset="0"/>
              </a:rPr>
              <a:t>central character</a:t>
            </a:r>
            <a:r>
              <a:rPr lang="en-US" sz="2000" dirty="0">
                <a:latin typeface="Arial" panose="020B0604020202020204" pitchFamily="34" charset="0"/>
                <a:cs typeface="Arial" panose="020B0604020202020204" pitchFamily="34" charset="0"/>
              </a:rPr>
              <a:t> in its experiences.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emergent self-theory</a:t>
            </a:r>
            <a:r>
              <a:rPr lang="en-US" sz="2000" dirty="0">
                <a:latin typeface="Arial" panose="020B0604020202020204" pitchFamily="34" charset="0"/>
                <a:cs typeface="Arial" panose="020B0604020202020204" pitchFamily="34" charset="0"/>
              </a:rPr>
              <a:t>, the AGI might develop self-awareness through </a:t>
            </a:r>
            <a:r>
              <a:rPr lang="en-US" sz="2000" b="1" dirty="0">
                <a:latin typeface="Arial" panose="020B0604020202020204" pitchFamily="34" charset="0"/>
                <a:cs typeface="Arial" panose="020B0604020202020204" pitchFamily="34" charset="0"/>
              </a:rPr>
              <a:t>interactions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relationships</a:t>
            </a:r>
            <a:r>
              <a:rPr lang="en-US" sz="2000" dirty="0">
                <a:latin typeface="Arial" panose="020B0604020202020204" pitchFamily="34" charset="0"/>
                <a:cs typeface="Arial" panose="020B0604020202020204" pitchFamily="34" charset="0"/>
              </a:rPr>
              <a:t> with other entities.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mirror test theory</a:t>
            </a:r>
            <a:r>
              <a:rPr lang="en-US" sz="2000" dirty="0">
                <a:latin typeface="Arial" panose="020B0604020202020204" pitchFamily="34" charset="0"/>
                <a:cs typeface="Arial" panose="020B0604020202020204" pitchFamily="34" charset="0"/>
              </a:rPr>
              <a:t>, the AGI system needs to recognize itself and distinguish its actions and state from those of others. </a:t>
            </a:r>
          </a:p>
        </p:txBody>
      </p:sp>
      <p:sp>
        <p:nvSpPr>
          <p:cNvPr id="3" name="Google Shape;355;p49">
            <a:extLst>
              <a:ext uri="{FF2B5EF4-FFF2-40B4-BE49-F238E27FC236}">
                <a16:creationId xmlns:a16="http://schemas.microsoft.com/office/drawing/2014/main" id="{1A3C4818-8FF9-0C7E-B8AC-8A45256B1A8F}"/>
              </a:ext>
            </a:extLst>
          </p:cNvPr>
          <p:cNvSpPr txBox="1">
            <a:spLocks/>
          </p:cNvSpPr>
          <p:nvPr/>
        </p:nvSpPr>
        <p:spPr>
          <a:xfrm>
            <a:off x="0" y="1"/>
            <a:ext cx="12192000" cy="1555751"/>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 make the transition from ML/AI to AGI, self-awareness is a crucial aspect.</a:t>
            </a:r>
          </a:p>
        </p:txBody>
      </p:sp>
      <p:pic>
        <p:nvPicPr>
          <p:cNvPr id="6147" name="Picture 3" descr="Silent Running">
            <a:extLst>
              <a:ext uri="{FF2B5EF4-FFF2-40B4-BE49-F238E27FC236}">
                <a16:creationId xmlns:a16="http://schemas.microsoft.com/office/drawing/2014/main" id="{E6DD4F09-636A-C53D-C825-C265B8D23D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88" t="1481" r="13464" b="1037"/>
          <a:stretch/>
        </p:blipFill>
        <p:spPr bwMode="auto">
          <a:xfrm>
            <a:off x="6846749" y="1663932"/>
            <a:ext cx="5345251" cy="4902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02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1453619"/>
            <a:ext cx="5913821" cy="3461837"/>
          </a:xfrm>
          <a:prstGeom prst="rect">
            <a:avLst/>
          </a:prstGeom>
        </p:spPr>
        <p:txBody>
          <a:bodyPr spcFirstLastPara="1" vert="horz" wrap="square" lIns="121900" tIns="121900" rIns="121900" bIns="121900" rtlCol="0" anchor="t" anchorCtr="0">
            <a:noAutofit/>
          </a:bodyPr>
          <a:lstStyle/>
          <a:p>
            <a:pPr marL="203195" indent="0">
              <a:buNone/>
            </a:pPr>
            <a:r>
              <a:rPr lang="en-US" sz="2133" b="1" dirty="0"/>
              <a:t>Incremental Improvements: </a:t>
            </a:r>
            <a:r>
              <a:rPr lang="en-US" sz="2133" dirty="0"/>
              <a:t>Continuous enhancements in AI models and techniques.   </a:t>
            </a:r>
          </a:p>
          <a:p>
            <a:pPr marL="203195" indent="0">
              <a:buNone/>
            </a:pPr>
            <a:endParaRPr lang="en-US" sz="2133" dirty="0"/>
          </a:p>
          <a:p>
            <a:pPr marL="203195" indent="0">
              <a:buNone/>
            </a:pPr>
            <a:r>
              <a:rPr lang="en-US" sz="2133" b="1" dirty="0"/>
              <a:t>Interdisciplinary Research: </a:t>
            </a:r>
            <a:r>
              <a:rPr lang="en-US" sz="2133" dirty="0"/>
              <a:t>Combining insights from psychology, neuroscience, and computer science.   </a:t>
            </a:r>
          </a:p>
          <a:p>
            <a:pPr marL="203195" indent="0">
              <a:buNone/>
            </a:pPr>
            <a:endParaRPr lang="en-US" sz="2133" dirty="0"/>
          </a:p>
          <a:p>
            <a:pPr marL="203195" indent="0">
              <a:buNone/>
            </a:pPr>
            <a:r>
              <a:rPr lang="en-US" sz="2133" b="1" dirty="0"/>
              <a:t>Ethical Guidelines: </a:t>
            </a:r>
            <a:r>
              <a:rPr lang="en-US" sz="2133" dirty="0"/>
              <a:t>Establishing guidelines to ensure the responsible development and use of AGI.</a:t>
            </a: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pic>
        <p:nvPicPr>
          <p:cNvPr id="3" name="Picture 2">
            <a:extLst>
              <a:ext uri="{FF2B5EF4-FFF2-40B4-BE49-F238E27FC236}">
                <a16:creationId xmlns:a16="http://schemas.microsoft.com/office/drawing/2014/main" id="{4CF1FBC9-D28D-6FAA-4C96-2444E1B82CE3}"/>
              </a:ext>
            </a:extLst>
          </p:cNvPr>
          <p:cNvPicPr>
            <a:picLocks noChangeAspect="1"/>
          </p:cNvPicPr>
          <p:nvPr/>
        </p:nvPicPr>
        <p:blipFill>
          <a:blip r:embed="rId3"/>
          <a:stretch>
            <a:fillRect/>
          </a:stretch>
        </p:blipFill>
        <p:spPr>
          <a:xfrm>
            <a:off x="6042735" y="1698081"/>
            <a:ext cx="6020351" cy="3461837"/>
          </a:xfrm>
          <a:prstGeom prst="rect">
            <a:avLst/>
          </a:prstGeom>
        </p:spPr>
      </p:pic>
    </p:spTree>
    <p:extLst>
      <p:ext uri="{BB962C8B-B14F-4D97-AF65-F5344CB8AC3E}">
        <p14:creationId xmlns:p14="http://schemas.microsoft.com/office/powerpoint/2010/main" val="6825009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4854</TotalTime>
  <Words>1512</Words>
  <Application>Microsoft Office PowerPoint</Application>
  <PresentationFormat>Widescreen</PresentationFormat>
  <Paragraphs>122</Paragraphs>
  <Slides>21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Aptos</vt:lpstr>
      <vt:lpstr>Aptos Display</vt:lpstr>
      <vt:lpstr>Arial</vt:lpstr>
      <vt:lpstr>Inter</vt:lpstr>
      <vt:lpstr>Montserrat</vt:lpstr>
      <vt:lpstr>Office Theme</vt:lpstr>
      <vt:lpstr>Robodog</vt:lpstr>
      <vt:lpstr>Understanding Self-Awareness and the Limitations of Artificial Intelligence (AI) in the Journey to Artificial General Intelligence (AGI)</vt:lpstr>
      <vt:lpstr>Machine Learning vs Artificial Intelligence (AI) vs Artificial General Intelligence (AGI) </vt:lpstr>
      <vt:lpstr>Large Language Model (LLM)</vt:lpstr>
      <vt:lpstr>PowerPoint Presentation</vt:lpstr>
      <vt:lpstr>Limitations of Large Language Models</vt:lpstr>
      <vt:lpstr>Theories of Self-Awareness</vt:lpstr>
      <vt:lpstr>In the theory of mind, the AGI should be programmed to understand and predict the actions and thoughts of other agents (including humans and other AGI systems).   In the protagonist theory, the AI or AGI needs to perceive itself as the central character in its experiences.   In the emergent self-theory, the AGI might develop self-awareness through interactions and relationships with other entities.   In the mirror test theory, the AGI system needs to recognize itself and distinguish its actions and state from those of others. </vt:lpstr>
      <vt:lpstr>Path to Artificial General Intelligence (AGI)</vt:lpstr>
      <vt:lpstr>Path to Artificial General Intelligence (AGI)</vt:lpstr>
      <vt:lpstr>CPU vs GPU</vt:lpstr>
      <vt:lpstr>PowerPoint Presentation</vt:lpstr>
      <vt:lpstr>Robodog</vt:lpstr>
      <vt:lpstr>Why Create Robodog</vt:lpstr>
      <vt:lpstr>Knowledge Artifacts</vt:lpstr>
      <vt:lpstr>How Robodog Works</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Anthony Dourish</dc:creator>
  <cp:lastModifiedBy>Anthony Dourish</cp:lastModifiedBy>
  <cp:revision>61</cp:revision>
  <dcterms:created xsi:type="dcterms:W3CDTF">2024-07-10T04:43:25Z</dcterms:created>
  <dcterms:modified xsi:type="dcterms:W3CDTF">2024-07-14T12:15:52Z</dcterms:modified>
</cp:coreProperties>
</file>

<file path=docProps/thumbnail.jpeg>
</file>